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4" r:id="rId4"/>
    <p:sldId id="271" r:id="rId5"/>
    <p:sldId id="265" r:id="rId6"/>
    <p:sldId id="266" r:id="rId7"/>
    <p:sldId id="269" r:id="rId8"/>
    <p:sldId id="259" r:id="rId9"/>
    <p:sldId id="261" r:id="rId10"/>
    <p:sldId id="272" r:id="rId11"/>
    <p:sldId id="273" r:id="rId12"/>
    <p:sldId id="268" r:id="rId13"/>
    <p:sldId id="267" r:id="rId14"/>
    <p:sldId id="26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E044CD-F75A-4E67-A887-F67970B3CB6C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D8D656-1F9C-4FA2-A119-A50A8F6B2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rmAutofit/>
          </a:bodyPr>
          <a:lstStyle/>
          <a:p>
            <a:r>
              <a:rPr lang="en-US" dirty="0" smtClean="0"/>
              <a:t>Code Sharing </a:t>
            </a:r>
            <a:br>
              <a:rPr lang="en-US" dirty="0" smtClean="0"/>
            </a:br>
            <a:r>
              <a:rPr lang="en-US" dirty="0" smtClean="0"/>
              <a:t>and the</a:t>
            </a:r>
            <a:br>
              <a:rPr lang="en-US" dirty="0" smtClean="0"/>
            </a:br>
            <a:r>
              <a:rPr lang="en-US" dirty="0" smtClean="0"/>
              <a:t>EVIO Package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Elliott Wolin</a:t>
            </a:r>
          </a:p>
          <a:p>
            <a:r>
              <a:rPr lang="en-US" dirty="0" smtClean="0"/>
              <a:t>CLAS12 Software Workshop</a:t>
            </a:r>
          </a:p>
          <a:p>
            <a:r>
              <a:rPr lang="en-US" dirty="0" smtClean="0"/>
              <a:t>U of Richmond</a:t>
            </a:r>
          </a:p>
          <a:p>
            <a:r>
              <a:rPr lang="en-US" dirty="0" smtClean="0"/>
              <a:t>25-May-2010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304800"/>
            <a:ext cx="8839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Tahoma" pitchFamily="34" charset="0"/>
              </a:rPr>
              <a:t>&lt;event </a:t>
            </a:r>
            <a:r>
              <a:rPr lang="en-US" sz="1400" b="1" dirty="0">
                <a:latin typeface="Tahoma" pitchFamily="34" charset="0"/>
              </a:rPr>
              <a:t>content="bank" </a:t>
            </a:r>
            <a:r>
              <a:rPr lang="en-US" sz="1400" b="1" dirty="0" err="1">
                <a:latin typeface="Tahoma" pitchFamily="34" charset="0"/>
              </a:rPr>
              <a:t>data_type</a:t>
            </a:r>
            <a:r>
              <a:rPr lang="en-US" sz="1400" b="1" dirty="0">
                <a:latin typeface="Tahoma" pitchFamily="34" charset="0"/>
              </a:rPr>
              <a:t>="0x10" tag="1“ num="204"&gt;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</a:t>
            </a:r>
            <a:r>
              <a:rPr lang="en-US" sz="1400" b="1" dirty="0" smtClean="0">
                <a:latin typeface="Tahoma" pitchFamily="34" charset="0"/>
              </a:rPr>
              <a:t>&lt;bank1 </a:t>
            </a:r>
            <a:r>
              <a:rPr lang="en-US" sz="1400" b="1" dirty="0">
                <a:latin typeface="Tahoma" pitchFamily="34" charset="0"/>
              </a:rPr>
              <a:t>content</a:t>
            </a:r>
            <a:r>
              <a:rPr lang="en-US" sz="1400" b="1" dirty="0" smtClean="0">
                <a:latin typeface="Tahoma" pitchFamily="34" charset="0"/>
              </a:rPr>
              <a:t>="segment</a:t>
            </a:r>
            <a:r>
              <a:rPr lang="en-US" sz="1400" b="1" dirty="0">
                <a:latin typeface="Tahoma" pitchFamily="34" charset="0"/>
              </a:rPr>
              <a:t>" </a:t>
            </a:r>
            <a:r>
              <a:rPr lang="en-US" sz="1400" b="1" dirty="0" err="1">
                <a:latin typeface="Tahoma" pitchFamily="34" charset="0"/>
              </a:rPr>
              <a:t>data_type</a:t>
            </a:r>
            <a:r>
              <a:rPr lang="en-US" sz="1400" b="1" dirty="0">
                <a:latin typeface="Tahoma" pitchFamily="34" charset="0"/>
              </a:rPr>
              <a:t>="</a:t>
            </a:r>
            <a:r>
              <a:rPr lang="en-US" sz="1400" b="1" dirty="0" smtClean="0">
                <a:latin typeface="Tahoma" pitchFamily="34" charset="0"/>
              </a:rPr>
              <a:t>0x10</a:t>
            </a:r>
            <a:r>
              <a:rPr lang="en-US" sz="1400" b="1" dirty="0">
                <a:latin typeface="Tahoma" pitchFamily="34" charset="0"/>
              </a:rPr>
              <a:t>" tag="2" num="1"&gt;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</a:t>
            </a:r>
            <a:r>
              <a:rPr lang="en-US" sz="1400" b="1" dirty="0" smtClean="0">
                <a:latin typeface="Tahoma" pitchFamily="34" charset="0"/>
              </a:rPr>
              <a:t>&lt;uint32 </a:t>
            </a:r>
            <a:r>
              <a:rPr lang="en-US" sz="1400" b="1" dirty="0" err="1" smtClean="0">
                <a:latin typeface="Tahoma" pitchFamily="34" charset="0"/>
              </a:rPr>
              <a:t>data_type</a:t>
            </a:r>
            <a:r>
              <a:rPr lang="en-US" sz="1400" b="1" dirty="0">
                <a:latin typeface="Tahoma" pitchFamily="34" charset="0"/>
              </a:rPr>
              <a:t>="0x1" tag="2748"&gt;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0xffffffff     0xfffffffe     0xfffffffd     0xfffffffc     0xfffffffb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0xfffffffa     0xfffffff9    0xfffffff8     0xfffffff7     0xfffffff6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0xfffffff5     0xfffffff4    0xfffffff3     0xfffffff2     0xfffffff1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0xfffffff0     0xffffffef    0xffffffee     0xffffffed     0xffffffec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0xffffffeb     0xffffffea   0xffffffe9     0xffffffe8     0xffffffe7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0xffffffe6     0xffffffe5   0xffffffe4     0xffffffe3     0xffffffe2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&lt;/uint32&gt;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&lt;int32 </a:t>
            </a:r>
            <a:r>
              <a:rPr lang="en-US" sz="1400" b="1" dirty="0" err="1">
                <a:latin typeface="Tahoma" pitchFamily="34" charset="0"/>
              </a:rPr>
              <a:t>data_type</a:t>
            </a:r>
            <a:r>
              <a:rPr lang="en-US" sz="1400" b="1" dirty="0">
                <a:latin typeface="Tahoma" pitchFamily="34" charset="0"/>
              </a:rPr>
              <a:t>="0xb" tag="1"&gt;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        -1             -2             -3             -4             -5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        -6             -7             -8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&lt;/int32&gt;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&lt;float32 </a:t>
            </a:r>
            <a:r>
              <a:rPr lang="en-US" sz="1400" b="1" dirty="0" err="1">
                <a:latin typeface="Tahoma" pitchFamily="34" charset="0"/>
              </a:rPr>
              <a:t>data_type</a:t>
            </a:r>
            <a:r>
              <a:rPr lang="en-US" sz="1400" b="1" dirty="0">
                <a:latin typeface="Tahoma" pitchFamily="34" charset="0"/>
              </a:rPr>
              <a:t>="0x2" tag="2"&gt;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 -1.000000      -2.000000      -3.000000      -4.000000      -5.000000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 -6.000000      -7.000000      -8.000000      -9.000000     -10.000000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      -11.000000     -12.000000 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    &lt;/float32&gt;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60198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Tahoma" pitchFamily="34" charset="0"/>
              </a:rPr>
              <a:t>#include &lt;evioUtil.hxx&gt;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int main(int argc, char **argv) {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try {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  // create evio file channel object for reading, argv[1] is filename</a:t>
            </a:r>
          </a:p>
          <a:p>
            <a:r>
              <a:rPr lang="en-US" sz="1200" b="1">
                <a:latin typeface="Tahoma" pitchFamily="34" charset="0"/>
              </a:rPr>
              <a:t>    evioFileChannel chan(argv[1], “r”);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  // open the file</a:t>
            </a:r>
          </a:p>
          <a:p>
            <a:r>
              <a:rPr lang="en-US" sz="1200" b="1">
                <a:latin typeface="Tahoma" pitchFamily="34" charset="0"/>
              </a:rPr>
              <a:t>    chan.open();</a:t>
            </a:r>
          </a:p>
          <a:p>
            <a:r>
              <a:rPr lang="en-US" sz="1200" b="1">
                <a:latin typeface="Tahoma" pitchFamily="34" charset="0"/>
              </a:rPr>
              <a:t>    </a:t>
            </a:r>
          </a:p>
          <a:p>
            <a:r>
              <a:rPr lang="en-US" sz="1200" b="1">
                <a:latin typeface="Tahoma" pitchFamily="34" charset="0"/>
              </a:rPr>
              <a:t>    // loop over events</a:t>
            </a:r>
          </a:p>
          <a:p>
            <a:r>
              <a:rPr lang="en-US" sz="1200" b="1">
                <a:latin typeface="Tahoma" pitchFamily="34" charset="0"/>
              </a:rPr>
              <a:t>    while(chan.read()) {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    // create tree from contents of file channel object</a:t>
            </a:r>
          </a:p>
          <a:p>
            <a:r>
              <a:rPr lang="en-US" sz="1200" b="1">
                <a:latin typeface="Tahoma" pitchFamily="34" charset="0"/>
              </a:rPr>
              <a:t>      evioDOMTree tree(chan);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    // print tree</a:t>
            </a:r>
          </a:p>
          <a:p>
            <a:r>
              <a:rPr lang="en-US" sz="1200" b="1">
                <a:latin typeface="Tahoma" pitchFamily="34" charset="0"/>
              </a:rPr>
              <a:t>      cout &lt;&lt; tree.toString() &lt;&lt; endl;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  }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  // eof reached...close file</a:t>
            </a:r>
          </a:p>
          <a:p>
            <a:r>
              <a:rPr lang="en-US" sz="1200" b="1">
                <a:latin typeface="Tahoma" pitchFamily="34" charset="0"/>
              </a:rPr>
              <a:t>    chan.close();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} catch (evioException *e) {</a:t>
            </a:r>
          </a:p>
          <a:p>
            <a:r>
              <a:rPr lang="en-US" sz="1200" b="1">
                <a:latin typeface="Tahoma" pitchFamily="34" charset="0"/>
              </a:rPr>
              <a:t>    cerr &lt;&lt; endl &lt;&lt; e-&gt;toString() &lt;&lt; endl &lt;&lt; endl;</a:t>
            </a:r>
          </a:p>
          <a:p>
            <a:r>
              <a:rPr lang="en-US" sz="1200" b="1">
                <a:latin typeface="Tahoma" pitchFamily="34" charset="0"/>
              </a:rPr>
              <a:t>    exit(EXIT_FAILURE);</a:t>
            </a:r>
          </a:p>
          <a:p>
            <a:r>
              <a:rPr lang="en-US" sz="1200" b="1">
                <a:latin typeface="Tahoma" pitchFamily="34" charset="0"/>
              </a:rPr>
              <a:t>  }</a:t>
            </a:r>
          </a:p>
          <a:p>
            <a:endParaRPr lang="en-US" sz="1200" b="1">
              <a:latin typeface="Tahoma" pitchFamily="34" charset="0"/>
            </a:endParaRPr>
          </a:p>
          <a:p>
            <a:r>
              <a:rPr lang="en-US" sz="1200" b="1">
                <a:latin typeface="Tahoma" pitchFamily="34" charset="0"/>
              </a:rPr>
              <a:t>  // done</a:t>
            </a:r>
          </a:p>
          <a:p>
            <a:r>
              <a:rPr lang="en-US" sz="1200" b="1">
                <a:latin typeface="Tahoma" pitchFamily="34" charset="0"/>
              </a:rPr>
              <a:t>  exit(EXIT_SUCCESS);</a:t>
            </a:r>
          </a:p>
          <a:p>
            <a:r>
              <a:rPr lang="en-US" sz="1200" b="1">
                <a:latin typeface="Tahoma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CODA raw event I/O</a:t>
            </a:r>
          </a:p>
          <a:p>
            <a:endParaRPr lang="en-US" dirty="0" smtClean="0"/>
          </a:p>
          <a:p>
            <a:r>
              <a:rPr lang="en-US" dirty="0" smtClean="0"/>
              <a:t>Serialize </a:t>
            </a:r>
            <a:r>
              <a:rPr lang="en-US" dirty="0" smtClean="0"/>
              <a:t>objects to binary </a:t>
            </a:r>
            <a:r>
              <a:rPr lang="en-US" dirty="0" smtClean="0"/>
              <a:t>array</a:t>
            </a:r>
            <a:endParaRPr lang="en-US" dirty="0" smtClean="0"/>
          </a:p>
          <a:p>
            <a:pPr lvl="1"/>
            <a:r>
              <a:rPr lang="en-US" dirty="0" smtClean="0"/>
              <a:t>Transport via </a:t>
            </a:r>
            <a:r>
              <a:rPr lang="en-US" dirty="0" err="1" smtClean="0"/>
              <a:t>cMsg</a:t>
            </a:r>
            <a:r>
              <a:rPr lang="en-US" dirty="0" smtClean="0"/>
              <a:t> or other protocols (e.g. CLARA)</a:t>
            </a:r>
          </a:p>
          <a:p>
            <a:pPr lvl="1"/>
            <a:r>
              <a:rPr lang="en-US" dirty="0" smtClean="0"/>
              <a:t>Storage on disk (e.g. DANAEVIO)</a:t>
            </a:r>
          </a:p>
          <a:p>
            <a:endParaRPr lang="en-US" dirty="0" smtClean="0"/>
          </a:p>
          <a:p>
            <a:r>
              <a:rPr lang="en-US" dirty="0" smtClean="0"/>
              <a:t>Geant4 </a:t>
            </a:r>
            <a:r>
              <a:rPr lang="en-US" dirty="0" smtClean="0"/>
              <a:t>output</a:t>
            </a:r>
          </a:p>
          <a:p>
            <a:endParaRPr lang="en-US" dirty="0" smtClean="0"/>
          </a:p>
          <a:p>
            <a:r>
              <a:rPr lang="en-US" dirty="0" smtClean="0"/>
              <a:t>Input </a:t>
            </a:r>
            <a:r>
              <a:rPr lang="en-US" dirty="0" smtClean="0"/>
              <a:t>to event display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from EVIO to XML</a:t>
            </a:r>
          </a:p>
          <a:p>
            <a:pPr lvl="1"/>
            <a:r>
              <a:rPr lang="en-US" dirty="0" smtClean="0"/>
              <a:t>Then can use XML browser</a:t>
            </a:r>
          </a:p>
          <a:p>
            <a:endParaRPr lang="en-US" dirty="0" smtClean="0"/>
          </a:p>
          <a:p>
            <a:r>
              <a:rPr lang="en-US" dirty="0" smtClean="0"/>
              <a:t>Convert </a:t>
            </a:r>
            <a:r>
              <a:rPr lang="en-US" dirty="0" smtClean="0"/>
              <a:t>from XML to EVIO</a:t>
            </a:r>
          </a:p>
          <a:p>
            <a:pPr lvl="1"/>
            <a:r>
              <a:rPr lang="en-US" dirty="0" smtClean="0"/>
              <a:t>Doesn’t handle string arrays yet…</a:t>
            </a:r>
          </a:p>
          <a:p>
            <a:endParaRPr lang="en-US" dirty="0" smtClean="0"/>
          </a:p>
          <a:p>
            <a:r>
              <a:rPr lang="en-US" dirty="0" smtClean="0"/>
              <a:t>Extract</a:t>
            </a:r>
            <a:r>
              <a:rPr lang="en-US" dirty="0" smtClean="0"/>
              <a:t>, copy </a:t>
            </a:r>
            <a:r>
              <a:rPr lang="en-US" dirty="0" smtClean="0"/>
              <a:t>events</a:t>
            </a:r>
          </a:p>
          <a:p>
            <a:endParaRPr lang="en-US" dirty="0" smtClean="0"/>
          </a:p>
          <a:p>
            <a:r>
              <a:rPr lang="en-US" dirty="0" smtClean="0"/>
              <a:t>Use XML browser after conversion from binary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event blocking</a:t>
            </a:r>
          </a:p>
          <a:p>
            <a:pPr lvl="1"/>
            <a:r>
              <a:rPr lang="en-US" dirty="0" smtClean="0"/>
              <a:t>Vastly simplifies I/O code</a:t>
            </a:r>
          </a:p>
          <a:p>
            <a:endParaRPr lang="en-US" dirty="0" smtClean="0"/>
          </a:p>
          <a:p>
            <a:r>
              <a:rPr lang="en-US" dirty="0" smtClean="0"/>
              <a:t>Random-access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Using in-memory index created when file opened</a:t>
            </a:r>
          </a:p>
          <a:p>
            <a:endParaRPr lang="en-US" dirty="0" smtClean="0"/>
          </a:p>
          <a:p>
            <a:r>
              <a:rPr lang="en-US" dirty="0" smtClean="0"/>
              <a:t>Improve </a:t>
            </a:r>
            <a:r>
              <a:rPr lang="en-US" dirty="0" smtClean="0"/>
              <a:t>in-memory tree query (esp. in Java)</a:t>
            </a:r>
          </a:p>
          <a:p>
            <a:pPr lvl="1"/>
            <a:r>
              <a:rPr lang="en-US" dirty="0" smtClean="0"/>
              <a:t>Goal is same power in C++ and Java</a:t>
            </a:r>
          </a:p>
          <a:p>
            <a:pPr lvl="1"/>
            <a:r>
              <a:rPr lang="en-US" dirty="0" smtClean="0"/>
              <a:t>Can implement multiple query models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Code sharing is win-win-win</a:t>
            </a:r>
          </a:p>
          <a:p>
            <a:pPr lvl="1"/>
            <a:r>
              <a:rPr lang="en-US" dirty="0" smtClean="0"/>
              <a:t>CLAS12 – Hall D – </a:t>
            </a:r>
            <a:r>
              <a:rPr lang="en-US" dirty="0" err="1" smtClean="0"/>
              <a:t>JLab</a:t>
            </a:r>
            <a:r>
              <a:rPr lang="en-US" dirty="0" smtClean="0"/>
              <a:t>/DOE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opportunities for joint code development</a:t>
            </a:r>
          </a:p>
          <a:p>
            <a:pPr lvl="1"/>
            <a:r>
              <a:rPr lang="en-US" dirty="0" smtClean="0"/>
              <a:t>No-brainer in online</a:t>
            </a:r>
          </a:p>
          <a:p>
            <a:pPr lvl="1"/>
            <a:r>
              <a:rPr lang="en-US" dirty="0" smtClean="0"/>
              <a:t>Quite feasible in offline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packages already shared</a:t>
            </a:r>
          </a:p>
          <a:p>
            <a:pPr lvl="1"/>
            <a:r>
              <a:rPr lang="en-US" dirty="0" smtClean="0"/>
              <a:t>Some with joint code development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EVIO </a:t>
            </a:r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Easily modified to meet future CLAS12 and Hall D needs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opportunities for sharing</a:t>
            </a:r>
          </a:p>
          <a:p>
            <a:pPr lvl="1"/>
            <a:r>
              <a:rPr lang="en-US" dirty="0" smtClean="0"/>
              <a:t>Maybe with Halls A and C, but they are different</a:t>
            </a:r>
          </a:p>
          <a:p>
            <a:endParaRPr lang="en-US" dirty="0" smtClean="0"/>
          </a:p>
          <a:p>
            <a:r>
              <a:rPr lang="en-US" dirty="0" smtClean="0"/>
              <a:t>CLAS12 and Hall D very similar</a:t>
            </a:r>
          </a:p>
          <a:p>
            <a:pPr lvl="1"/>
            <a:r>
              <a:rPr lang="en-US" dirty="0" smtClean="0"/>
              <a:t>Online – </a:t>
            </a:r>
            <a:r>
              <a:rPr lang="en-US" smtClean="0"/>
              <a:t>almost identical</a:t>
            </a:r>
            <a:endParaRPr lang="en-US" dirty="0" smtClean="0"/>
          </a:p>
          <a:p>
            <a:pPr lvl="1"/>
            <a:r>
              <a:rPr lang="en-US" dirty="0" smtClean="0"/>
              <a:t>Offline – similar, but different computing models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Shared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CLARA – SOA architecture</a:t>
            </a:r>
          </a:p>
          <a:p>
            <a:r>
              <a:rPr lang="en-US" dirty="0" smtClean="0"/>
              <a:t>JANA – multi-threaded analysis framework</a:t>
            </a:r>
          </a:p>
          <a:p>
            <a:r>
              <a:rPr lang="en-US" dirty="0" smtClean="0"/>
              <a:t>EVIO – binary I/O of in-memory tree model</a:t>
            </a:r>
          </a:p>
          <a:p>
            <a:r>
              <a:rPr lang="en-US" dirty="0" smtClean="0"/>
              <a:t>Event Display – </a:t>
            </a:r>
            <a:r>
              <a:rPr lang="en-US" dirty="0" err="1" smtClean="0"/>
              <a:t>bCNU</a:t>
            </a:r>
            <a:r>
              <a:rPr lang="en-US" dirty="0" smtClean="0"/>
              <a:t> plus customizations</a:t>
            </a:r>
          </a:p>
          <a:p>
            <a:r>
              <a:rPr lang="en-US" dirty="0" smtClean="0"/>
              <a:t>cMsg </a:t>
            </a:r>
            <a:r>
              <a:rPr lang="en-US" dirty="0" smtClean="0"/>
              <a:t>– generic publish/subscribe IPC</a:t>
            </a:r>
          </a:p>
          <a:p>
            <a:r>
              <a:rPr lang="en-US" dirty="0" smtClean="0"/>
              <a:t>CODA – </a:t>
            </a:r>
            <a:r>
              <a:rPr lang="en-US" dirty="0" err="1" smtClean="0"/>
              <a:t>JLab</a:t>
            </a:r>
            <a:r>
              <a:rPr lang="en-US" dirty="0" smtClean="0"/>
              <a:t> DAQ package</a:t>
            </a:r>
          </a:p>
          <a:p>
            <a:r>
              <a:rPr lang="en-US" dirty="0" smtClean="0"/>
              <a:t>EPICS – for online control systems</a:t>
            </a:r>
          </a:p>
          <a:p>
            <a:r>
              <a:rPr lang="en-US" dirty="0" err="1" smtClean="0"/>
              <a:t>RootSpy</a:t>
            </a:r>
            <a:r>
              <a:rPr lang="en-US" dirty="0" smtClean="0"/>
              <a:t> – display of distributed ROOT </a:t>
            </a:r>
            <a:r>
              <a:rPr lang="en-US" dirty="0" err="1" smtClean="0"/>
              <a:t>hist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ROOT</a:t>
            </a:r>
            <a:r>
              <a:rPr lang="en-US" dirty="0" smtClean="0"/>
              <a:t>, MySQL, PHP, 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Joint Code Development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0240"/>
            <a:ext cx="8229600" cy="4709160"/>
          </a:xfrm>
        </p:spPr>
        <p:txBody>
          <a:bodyPr/>
          <a:lstStyle/>
          <a:p>
            <a:r>
              <a:rPr lang="en-US" dirty="0" smtClean="0"/>
              <a:t>Event display</a:t>
            </a:r>
          </a:p>
          <a:p>
            <a:pPr lvl="1"/>
            <a:r>
              <a:rPr lang="en-US" dirty="0" smtClean="0"/>
              <a:t>CNU student working on Hall D event display</a:t>
            </a:r>
          </a:p>
          <a:p>
            <a:pPr lvl="1"/>
            <a:r>
              <a:rPr lang="en-US" dirty="0" smtClean="0"/>
              <a:t>Developments could benefit CLAS12 as well</a:t>
            </a:r>
          </a:p>
          <a:p>
            <a:endParaRPr lang="en-US" dirty="0" smtClean="0"/>
          </a:p>
          <a:p>
            <a:r>
              <a:rPr lang="en-US" dirty="0" err="1" smtClean="0"/>
              <a:t>RootSpy</a:t>
            </a:r>
            <a:endParaRPr lang="en-US" dirty="0" smtClean="0"/>
          </a:p>
          <a:p>
            <a:pPr lvl="1"/>
            <a:r>
              <a:rPr lang="en-US" dirty="0" smtClean="0"/>
              <a:t>CNU student from Yelena will start soon</a:t>
            </a:r>
            <a:endParaRPr lang="en-US" dirty="0" smtClean="0"/>
          </a:p>
          <a:p>
            <a:pPr lvl="1"/>
            <a:r>
              <a:rPr lang="en-US" dirty="0" smtClean="0"/>
              <a:t>Developments </a:t>
            </a:r>
            <a:r>
              <a:rPr lang="en-US" dirty="0" smtClean="0"/>
              <a:t>will </a:t>
            </a:r>
            <a:r>
              <a:rPr lang="en-US" dirty="0" smtClean="0"/>
              <a:t>benefit both halls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- Future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elog</a:t>
            </a:r>
          </a:p>
          <a:p>
            <a:r>
              <a:rPr lang="en-US" dirty="0" smtClean="0"/>
              <a:t>alarm system – BEAST?</a:t>
            </a:r>
          </a:p>
          <a:p>
            <a:r>
              <a:rPr lang="en-US" dirty="0" smtClean="0"/>
              <a:t>backup and restore – from ORNL?</a:t>
            </a:r>
          </a:p>
          <a:p>
            <a:r>
              <a:rPr lang="en-US" dirty="0" err="1" smtClean="0"/>
              <a:t>Archiver</a:t>
            </a:r>
            <a:r>
              <a:rPr lang="en-US" dirty="0" smtClean="0"/>
              <a:t> – from ORNL?</a:t>
            </a:r>
          </a:p>
          <a:p>
            <a:r>
              <a:rPr lang="en-US" dirty="0" smtClean="0"/>
              <a:t>EPICS displays – </a:t>
            </a:r>
            <a:r>
              <a:rPr lang="en-US" dirty="0" err="1" smtClean="0"/>
              <a:t>Labview</a:t>
            </a:r>
            <a:r>
              <a:rPr lang="en-US" dirty="0" smtClean="0"/>
              <a:t>? CSS?  </a:t>
            </a:r>
          </a:p>
          <a:p>
            <a:r>
              <a:rPr lang="en-US" dirty="0" err="1" smtClean="0"/>
              <a:t>JavaIOC</a:t>
            </a:r>
            <a:r>
              <a:rPr lang="en-US" dirty="0" smtClean="0"/>
              <a:t> – in development</a:t>
            </a:r>
          </a:p>
          <a:p>
            <a:r>
              <a:rPr lang="en-US" dirty="0" smtClean="0"/>
              <a:t>online farm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online </a:t>
            </a:r>
            <a:r>
              <a:rPr lang="en-US" dirty="0" smtClean="0"/>
              <a:t>event processing/monitoring</a:t>
            </a:r>
            <a:endParaRPr lang="en-US" dirty="0" smtClean="0"/>
          </a:p>
          <a:p>
            <a:r>
              <a:rPr lang="en-US" dirty="0" smtClean="0"/>
              <a:t>online databases</a:t>
            </a:r>
          </a:p>
          <a:p>
            <a:r>
              <a:rPr lang="en-US" dirty="0" smtClean="0"/>
              <a:t>controls database – IRMIS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- Future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Calibration </a:t>
            </a:r>
            <a:r>
              <a:rPr lang="en-US" dirty="0" smtClean="0"/>
              <a:t>constants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DST format</a:t>
            </a:r>
          </a:p>
          <a:p>
            <a:r>
              <a:rPr lang="en-US" dirty="0" smtClean="0"/>
              <a:t>Magnetic field storage on disk</a:t>
            </a:r>
          </a:p>
          <a:p>
            <a:r>
              <a:rPr lang="en-US" dirty="0" smtClean="0"/>
              <a:t>Track swimming in inhomogeneous </a:t>
            </a:r>
            <a:r>
              <a:rPr lang="en-US" dirty="0" smtClean="0"/>
              <a:t>field</a:t>
            </a:r>
          </a:p>
          <a:p>
            <a:r>
              <a:rPr lang="en-US" dirty="0" err="1" smtClean="0"/>
              <a:t>Kalman</a:t>
            </a:r>
            <a:r>
              <a:rPr lang="en-US" dirty="0" smtClean="0"/>
              <a:t> filter package</a:t>
            </a:r>
          </a:p>
          <a:p>
            <a:r>
              <a:rPr lang="en-US" dirty="0" smtClean="0"/>
              <a:t>Matrix package using SIMD instructions</a:t>
            </a:r>
            <a:endParaRPr lang="en-US" dirty="0" smtClean="0"/>
          </a:p>
          <a:p>
            <a:r>
              <a:rPr lang="en-US" dirty="0" smtClean="0"/>
              <a:t>PWA analysis framework</a:t>
            </a:r>
          </a:p>
          <a:p>
            <a:r>
              <a:rPr lang="en-US" dirty="0" smtClean="0"/>
              <a:t>Geant4</a:t>
            </a:r>
          </a:p>
          <a:p>
            <a:r>
              <a:rPr lang="en-US" dirty="0" smtClean="0"/>
              <a:t>Geometry </a:t>
            </a:r>
            <a:r>
              <a:rPr lang="en-US" dirty="0" smtClean="0"/>
              <a:t>database and XML representation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EVIO</a:t>
            </a:r>
            <a:endParaRPr lang="en-US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Original C package just did binary buffer I/O</a:t>
            </a:r>
          </a:p>
          <a:p>
            <a:pPr lvl="1"/>
            <a:r>
              <a:rPr lang="en-US" dirty="0" smtClean="0"/>
              <a:t>You had to manually set the bits and bytes</a:t>
            </a:r>
          </a:p>
          <a:p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 smtClean="0"/>
              <a:t>implements in-memory object model</a:t>
            </a:r>
          </a:p>
          <a:p>
            <a:pPr lvl="1"/>
            <a:r>
              <a:rPr lang="en-US" dirty="0" smtClean="0"/>
              <a:t>Includes auto-serialization to binary buffer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/>
              <a:t>no </a:t>
            </a:r>
            <a:r>
              <a:rPr lang="en-US" dirty="0" smtClean="0"/>
              <a:t>more setting bits and </a:t>
            </a:r>
            <a:r>
              <a:rPr lang="en-US" dirty="0" smtClean="0"/>
              <a:t>bytes by hand!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++ and Java 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different </a:t>
            </a:r>
            <a:r>
              <a:rPr lang="en-US" dirty="0" smtClean="0"/>
              <a:t>in-memory </a:t>
            </a:r>
            <a:r>
              <a:rPr lang="en-US" dirty="0" smtClean="0"/>
              <a:t>models)</a:t>
            </a:r>
          </a:p>
          <a:p>
            <a:pPr lvl="1"/>
            <a:r>
              <a:rPr lang="en-US" dirty="0" smtClean="0"/>
              <a:t>Implements </a:t>
            </a:r>
            <a:r>
              <a:rPr lang="en-US" dirty="0" smtClean="0"/>
              <a:t>XML-like tree in memory</a:t>
            </a:r>
          </a:p>
          <a:p>
            <a:pPr lvl="2"/>
            <a:r>
              <a:rPr lang="en-US" dirty="0" smtClean="0"/>
              <a:t>C++ - Custom STL-based</a:t>
            </a:r>
          </a:p>
          <a:p>
            <a:pPr lvl="2"/>
            <a:r>
              <a:rPr lang="en-US" dirty="0" smtClean="0"/>
              <a:t>Java – based on </a:t>
            </a:r>
            <a:r>
              <a:rPr lang="en-US" dirty="0" err="1" smtClean="0"/>
              <a:t>JTree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Machine/architecture </a:t>
            </a:r>
            <a:r>
              <a:rPr lang="en-US" dirty="0" smtClean="0"/>
              <a:t>independent</a:t>
            </a:r>
          </a:p>
          <a:p>
            <a:endParaRPr lang="en-US" dirty="0" smtClean="0"/>
          </a:p>
          <a:p>
            <a:r>
              <a:rPr lang="en-US" dirty="0" smtClean="0"/>
              <a:t>Automatically </a:t>
            </a:r>
            <a:r>
              <a:rPr lang="en-US" dirty="0" smtClean="0"/>
              <a:t>handles </a:t>
            </a:r>
            <a:r>
              <a:rPr lang="en-US" dirty="0" err="1" smtClean="0"/>
              <a:t>endian</a:t>
            </a:r>
            <a:r>
              <a:rPr lang="en-US" dirty="0" smtClean="0"/>
              <a:t> </a:t>
            </a:r>
            <a:r>
              <a:rPr lang="en-US" dirty="0" smtClean="0"/>
              <a:t>conversions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Tree consists of container nodes and leaf nodes</a:t>
            </a:r>
          </a:p>
          <a:p>
            <a:endParaRPr lang="en-US" dirty="0" smtClean="0"/>
          </a:p>
          <a:p>
            <a:r>
              <a:rPr lang="en-US" dirty="0" smtClean="0"/>
              <a:t>Container </a:t>
            </a:r>
            <a:r>
              <a:rPr lang="en-US" dirty="0" smtClean="0"/>
              <a:t>nodes only hold other nodes</a:t>
            </a:r>
          </a:p>
          <a:p>
            <a:endParaRPr lang="en-US" dirty="0" smtClean="0"/>
          </a:p>
          <a:p>
            <a:r>
              <a:rPr lang="en-US" dirty="0" smtClean="0"/>
              <a:t>Leaf </a:t>
            </a:r>
            <a:r>
              <a:rPr lang="en-US" dirty="0" smtClean="0"/>
              <a:t>node contains array of one primitive type</a:t>
            </a:r>
          </a:p>
          <a:p>
            <a:pPr lvl="1"/>
            <a:r>
              <a:rPr lang="en-US" dirty="0" smtClean="0"/>
              <a:t>int32_t, </a:t>
            </a:r>
            <a:r>
              <a:rPr lang="en-US" dirty="0" err="1" smtClean="0"/>
              <a:t>int</a:t>
            </a:r>
            <a:r>
              <a:rPr lang="en-US" dirty="0" smtClean="0"/>
              <a:t> 16_t, float, double, string, etc.</a:t>
            </a:r>
          </a:p>
          <a:p>
            <a:endParaRPr lang="en-US" dirty="0" smtClean="0"/>
          </a:p>
          <a:p>
            <a:r>
              <a:rPr lang="en-US" dirty="0" smtClean="0"/>
              <a:t>Nodes </a:t>
            </a:r>
            <a:r>
              <a:rPr lang="en-US" dirty="0" smtClean="0"/>
              <a:t>can have 2- or 1-word header on disk</a:t>
            </a:r>
          </a:p>
          <a:p>
            <a:endParaRPr lang="en-US" dirty="0" smtClean="0"/>
          </a:p>
          <a:p>
            <a:r>
              <a:rPr lang="en-US" dirty="0" smtClean="0"/>
              <a:t>Nodes </a:t>
            </a:r>
            <a:r>
              <a:rPr lang="en-US" dirty="0" smtClean="0"/>
              <a:t>with 2-word headers (“banks”) have user-settable int16_t “tag” and int8_t “num”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391</TotalTime>
  <Words>800</Words>
  <Application>Microsoft Office PowerPoint</Application>
  <PresentationFormat>On-screen Show (4:3)</PresentationFormat>
  <Paragraphs>176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Code Sharing  and the EVIO Package</vt:lpstr>
      <vt:lpstr>Code Sharing</vt:lpstr>
      <vt:lpstr>Currently Shared Packages</vt:lpstr>
      <vt:lpstr>Current Joint Code Development Efforts</vt:lpstr>
      <vt:lpstr>Online - Future Possibilities</vt:lpstr>
      <vt:lpstr>Offline - Future Possibilities</vt:lpstr>
      <vt:lpstr>EVIO</vt:lpstr>
      <vt:lpstr>General Remarks</vt:lpstr>
      <vt:lpstr>Basic Features</vt:lpstr>
      <vt:lpstr>Slide 10</vt:lpstr>
      <vt:lpstr>Slide 11</vt:lpstr>
      <vt:lpstr>Current Uses</vt:lpstr>
      <vt:lpstr>Utilities</vt:lpstr>
      <vt:lpstr>Future Improvements</vt:lpstr>
      <vt:lpstr>Summary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Sharing  and the EVIO Package</dc:title>
  <dc:creator>Jefferson Lab</dc:creator>
  <cp:lastModifiedBy>Jefferson Lab</cp:lastModifiedBy>
  <cp:revision>62</cp:revision>
  <dcterms:created xsi:type="dcterms:W3CDTF">2010-05-20T18:59:50Z</dcterms:created>
  <dcterms:modified xsi:type="dcterms:W3CDTF">2010-05-24T21:12:08Z</dcterms:modified>
</cp:coreProperties>
</file>